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A0A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lockup-kanselarij-horizonta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548640"/>
            <a:ext cx="4114800" cy="13716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2606040"/>
            <a:ext cx="106984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>
                <a:solidFill>
                  <a:srgbClr val="FFFFFF"/>
                </a:solidFill>
                <a:latin typeface="Inter"/>
              </a:rPr>
              <a:t>FEDERALE OVERHEID  ·  GOUVERNEMENT FÉDÉRAL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3108960"/>
            <a:ext cx="10698480" cy="2011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5600" b="1">
                <a:solidFill>
                  <a:srgbClr val="FFFFFF"/>
                </a:solidFill>
                <a:latin typeface="Inter"/>
              </a:rPr>
              <a:t>Federaal merksysteem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937760"/>
            <a:ext cx="1069848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200" b="0">
                <a:solidFill>
                  <a:srgbClr val="FFFFFF"/>
                </a:solidFill>
                <a:latin typeface="Aptos"/>
              </a:rPr>
              <a:t>Eén merk voor de federale overheid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5943600"/>
            <a:ext cx="106984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Aptos"/>
              </a:rPr>
              <a:t>FOD Kanselarij van de Eerste Minister  ·  6 mei 2026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37960"/>
            <a:ext cx="4062984" cy="320040"/>
          </a:xfrm>
          <a:prstGeom prst="rect">
            <a:avLst/>
          </a:prstGeom>
          <a:solidFill>
            <a:srgbClr val="FCD1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4062984" y="6537960"/>
            <a:ext cx="4062984" cy="320040"/>
          </a:xfrm>
          <a:prstGeom prst="rect">
            <a:avLst/>
          </a:prstGeom>
          <a:solidFill>
            <a:srgbClr val="C70F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8125968" y="6537960"/>
            <a:ext cx="4062984" cy="320040"/>
          </a:xfrm>
          <a:prstGeom prst="rect">
            <a:avLst/>
          </a:prstGeom>
          <a:solidFill>
            <a:srgbClr val="1A1A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F45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0058400" y="457200"/>
            <a:ext cx="1554480" cy="15544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lockup-kanselarij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49840" y="548640"/>
            <a:ext cx="1371600" cy="1371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31520" y="2194560"/>
            <a:ext cx="91440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800" b="0">
                <a:solidFill>
                  <a:srgbClr val="FFFFFF"/>
                </a:solidFill>
                <a:latin typeface="Aptos"/>
              </a:rPr>
              <a:t>Hoofdstuk 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743200"/>
            <a:ext cx="10058400" cy="2011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5200" b="1">
                <a:solidFill>
                  <a:srgbClr val="FFFFFF"/>
                </a:solidFill>
                <a:latin typeface="Inter"/>
              </a:rPr>
              <a:t>Identiteit en governance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37960"/>
            <a:ext cx="4062984" cy="320040"/>
          </a:xfrm>
          <a:prstGeom prst="rect">
            <a:avLst/>
          </a:prstGeom>
          <a:solidFill>
            <a:srgbClr val="FCD1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062984" y="6537960"/>
            <a:ext cx="4062984" cy="320040"/>
          </a:xfrm>
          <a:prstGeom prst="rect">
            <a:avLst/>
          </a:prstGeom>
          <a:solidFill>
            <a:srgbClr val="C70F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8125968" y="6537960"/>
            <a:ext cx="4062984" cy="320040"/>
          </a:xfrm>
          <a:prstGeom prst="rect">
            <a:avLst/>
          </a:prstGeom>
          <a:solidFill>
            <a:srgbClr val="1A1A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lockup-kanselarij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457200"/>
            <a:ext cx="777240" cy="77724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554480" y="502920"/>
            <a:ext cx="960120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1">
                <a:solidFill>
                  <a:srgbClr val="0F458F"/>
                </a:solidFill>
                <a:latin typeface="Inter"/>
              </a:rPr>
              <a:t>DESIGN TOKENS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54480" y="868680"/>
            <a:ext cx="100584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200" b="1">
                <a:solidFill>
                  <a:srgbClr val="052B5E"/>
                </a:solidFill>
                <a:latin typeface="Inter"/>
              </a:rPr>
              <a:t>Eén bron, vier outputs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10698480" cy="38404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l">
              <a:spcAft>
                <a:spcPts val="1000"/>
              </a:spcAft>
            </a:pPr>
            <a:r>
              <a:rPr sz="2000">
                <a:solidFill>
                  <a:srgbClr val="242421"/>
                </a:solidFill>
                <a:latin typeface="Aptos"/>
              </a:rPr>
              <a:t>•  DTCG 2025.10 tokens als single source of truth</a:t>
            </a:r>
          </a:p>
          <a:p>
            <a:pPr algn="l">
              <a:spcAft>
                <a:spcPts val="1000"/>
              </a:spcAft>
            </a:pPr>
            <a:r>
              <a:rPr sz="2000">
                <a:solidFill>
                  <a:srgbClr val="242421"/>
                </a:solidFill>
                <a:latin typeface="Aptos"/>
              </a:rPr>
              <a:t>•  HTML brandbook (NL/FR/EN/DE) en drukklaar PDF</a:t>
            </a:r>
          </a:p>
          <a:p>
            <a:pPr algn="l">
              <a:spcAft>
                <a:spcPts val="1000"/>
              </a:spcAft>
            </a:pPr>
            <a:r>
              <a:rPr sz="2000">
                <a:solidFill>
                  <a:srgbClr val="242421"/>
                </a:solidFill>
                <a:latin typeface="Aptos"/>
              </a:rPr>
              <a:t>•  Office-templates: Word-briefhoofd en PowerPoint-master</a:t>
            </a:r>
          </a:p>
          <a:p>
            <a:pPr algn="l">
              <a:spcAft>
                <a:spcPts val="1000"/>
              </a:spcAft>
            </a:pPr>
            <a:r>
              <a:rPr sz="2000">
                <a:solidFill>
                  <a:srgbClr val="242421"/>
                </a:solidFill>
                <a:latin typeface="Aptos"/>
              </a:rPr>
              <a:t>•  Live design system met componentenbibliotheek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37960"/>
            <a:ext cx="4062984" cy="320040"/>
          </a:xfrm>
          <a:prstGeom prst="rect">
            <a:avLst/>
          </a:prstGeom>
          <a:solidFill>
            <a:srgbClr val="FCD1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062984" y="6537960"/>
            <a:ext cx="4062984" cy="320040"/>
          </a:xfrm>
          <a:prstGeom prst="rect">
            <a:avLst/>
          </a:prstGeom>
          <a:solidFill>
            <a:srgbClr val="C70F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8125968" y="6537960"/>
            <a:ext cx="4062984" cy="320040"/>
          </a:xfrm>
          <a:prstGeom prst="rect">
            <a:avLst/>
          </a:prstGeom>
          <a:solidFill>
            <a:srgbClr val="1A1A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6400800"/>
            <a:ext cx="1069848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>
                <a:solidFill>
                  <a:srgbClr val="575752"/>
                </a:solidFill>
                <a:latin typeface="Aptos"/>
              </a:rPr>
              <a:t>Federaal merksysteem  ·  v0.1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52B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lockup-kanselarij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0076" y="914400"/>
            <a:ext cx="1828800" cy="1828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3017520"/>
            <a:ext cx="10698480" cy="1463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8800" b="1">
                <a:solidFill>
                  <a:srgbClr val="FFFFFF"/>
                </a:solidFill>
                <a:latin typeface="Inter"/>
              </a:rPr>
              <a:t>Bedankt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572000"/>
            <a:ext cx="106984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2200" b="0">
                <a:solidFill>
                  <a:srgbClr val="FFFFFF"/>
                </a:solidFill>
                <a:latin typeface="Aptos"/>
              </a:rPr>
              <a:t>Vragen of feedback?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120640"/>
            <a:ext cx="1069848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400" b="0">
                <a:solidFill>
                  <a:srgbClr val="FFFFFF"/>
                </a:solidFill>
                <a:latin typeface="Aptos"/>
              </a:rPr>
              <a:t>FOD Kanselarij van de Eerste Minister
Wetstraat 16  ·  1000 Brussel
communicatie@kanselarij.belgium.be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37960"/>
            <a:ext cx="4062984" cy="320040"/>
          </a:xfrm>
          <a:prstGeom prst="rect">
            <a:avLst/>
          </a:prstGeom>
          <a:solidFill>
            <a:srgbClr val="FCD1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062984" y="6537960"/>
            <a:ext cx="4062984" cy="320040"/>
          </a:xfrm>
          <a:prstGeom prst="rect">
            <a:avLst/>
          </a:prstGeom>
          <a:solidFill>
            <a:srgbClr val="C70F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8125968" y="6537960"/>
            <a:ext cx="4062984" cy="320040"/>
          </a:xfrm>
          <a:prstGeom prst="rect">
            <a:avLst/>
          </a:prstGeom>
          <a:solidFill>
            <a:srgbClr val="1A1A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